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slides/slide13.xml" ContentType="application/vnd.openxmlformats-officedocument.presentationml.slide+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media/image42.gif" ContentType="image/gif"/>
  <Override PartName="/ppt/media/image40.gif" ContentType="image/gif"/>
  <Override PartName="/ppt/media/image35.gif" ContentType="image/gif"/>
  <Override PartName="/ppt/media/image34.gif" ContentType="image/gif"/>
  <Override PartName="/ppt/media/image33.gif" ContentType="image/gif"/>
  <Override PartName="/ppt/media/image43.jpeg" ContentType="image/jpeg"/>
  <Override PartName="/ppt/media/image38.gif" ContentType="image/gif"/>
  <Override PartName="/ppt/media/image32.jpeg" ContentType="image/jpeg"/>
  <Override PartName="/ppt/media/image31.gif" ContentType="image/gif"/>
  <Override PartName="/ppt/media/image30.gif" ContentType="image/gif"/>
  <Override PartName="/ppt/media/image28.gif" ContentType="image/gif"/>
  <Override PartName="/ppt/media/image16.gif" ContentType="image/gif"/>
  <Override PartName="/ppt/media/image24.jpeg" ContentType="image/jpeg"/>
  <Override PartName="/ppt/media/image20.gif" ContentType="image/gif"/>
  <Override PartName="/ppt/media/image41.jpeg" ContentType="image/jpeg"/>
  <Override PartName="/ppt/media/image18.gif" ContentType="image/gif"/>
  <Override PartName="/ppt/media/image36.gif" ContentType="image/gif"/>
  <Override PartName="/ppt/media/image1.png" ContentType="image/png"/>
  <Override PartName="/ppt/media/image26.jpeg" ContentType="image/jpeg"/>
  <Override PartName="/ppt/media/image15.jpeg" ContentType="image/jpeg"/>
  <Override PartName="/ppt/media/image10.jpeg" ContentType="image/jpeg"/>
  <Override PartName="/ppt/media/image11.gif" ContentType="image/gif"/>
  <Override PartName="/ppt/media/image25.gif" ContentType="image/gif"/>
  <Override PartName="/ppt/media/image8.jpeg" ContentType="image/jpeg"/>
  <Override PartName="/ppt/media/image9.gif" ContentType="image/gif"/>
  <Override PartName="/ppt/media/image7.jpeg" ContentType="image/jpeg"/>
  <Override PartName="/ppt/media/image29.gif" ContentType="image/gif"/>
  <Override PartName="/ppt/media/image6.gif" ContentType="image/gif"/>
  <Override PartName="/ppt/media/image14.gif" ContentType="image/gif"/>
  <Override PartName="/ppt/media/image5.jpeg" ContentType="image/jpeg"/>
  <Override PartName="/ppt/media/image27.gif" ContentType="image/gif"/>
  <Override PartName="/ppt/media/image4.gif" ContentType="image/gif"/>
  <Override PartName="/ppt/media/image23.gif" ContentType="image/gif"/>
  <Override PartName="/ppt/media/image39.jpeg" ContentType="image/jpeg"/>
  <Override PartName="/ppt/media/image17.jpeg" ContentType="image/jpeg"/>
  <Override PartName="/ppt/media/image37.jpeg" ContentType="image/jpeg"/>
  <Override PartName="/ppt/media/image12.gif" ContentType="image/gif"/>
  <Override PartName="/ppt/media/image44.gif" ContentType="image/gif"/>
  <Override PartName="/ppt/media/image19.gif" ContentType="image/gif"/>
  <Override PartName="/ppt/media/image3.jpeg" ContentType="image/jpeg"/>
  <Override PartName="/ppt/media/image13.gif" ContentType="image/gif"/>
  <Override PartName="/ppt/media/image22.gif" ContentType="image/gif"/>
  <Override PartName="/ppt/media/image2.png" ContentType="image/png"/>
  <Override PartName="/ppt/media/image21.gif" ContentType="image/gif"/>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9"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3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3"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4"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36"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7"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8" name="" descr=""/>
          <p:cNvPicPr/>
          <p:nvPr/>
        </p:nvPicPr>
        <p:blipFill>
          <a:blip r:embed="rId2"/>
          <a:stretch/>
        </p:blipFill>
        <p:spPr>
          <a:xfrm>
            <a:off x="3473640" y="3885840"/>
            <a:ext cx="2196000" cy="1752120"/>
          </a:xfrm>
          <a:prstGeom prst="rect">
            <a:avLst/>
          </a:prstGeom>
          <a:ln>
            <a:noFill/>
          </a:ln>
        </p:spPr>
      </p:pic>
      <p:pic>
        <p:nvPicPr>
          <p:cNvPr id="39" name="" descr=""/>
          <p:cNvPicPr/>
          <p:nvPr/>
        </p:nvPicPr>
        <p:blipFill>
          <a:blip r:embed="rId3"/>
          <a:stretch/>
        </p:blipFill>
        <p:spPr>
          <a:xfrm>
            <a:off x="3473640" y="3885840"/>
            <a:ext cx="2196000" cy="1752120"/>
          </a:xfrm>
          <a:prstGeom prst="rect">
            <a:avLst/>
          </a:prstGeom>
          <a:ln>
            <a:noFill/>
          </a:ln>
        </p:spPr>
      </p:pic>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7"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9"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1"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85800" y="2130480"/>
            <a:ext cx="7772040" cy="146952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85800" y="2130480"/>
            <a:ext cx="7772040" cy="681300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16"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8"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2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2"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85800" y="2130480"/>
            <a:ext cx="7772040" cy="1469520"/>
          </a:xfrm>
          <a:prstGeom prst="rect">
            <a:avLst/>
          </a:prstGeom>
        </p:spPr>
        <p:txBody>
          <a:bodyPr lIns="0" rIns="0" tIns="0" bIns="0" anchor="ctr"/>
          <a:p>
            <a:endParaRPr/>
          </a:p>
        </p:txBody>
      </p:sp>
      <p:sp>
        <p:nvSpPr>
          <p:cNvPr id="2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6"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sk-SK" sz="4400" strike="noStrike">
                <a:solidFill>
                  <a:srgbClr val="000000"/>
                </a:solidFill>
                <a:latin typeface="Calibri"/>
              </a:rPr>
              <a:t>Kliknite sem a upravte štýl predlohy nadpisov.</a:t>
            </a:r>
            <a:endParaRPr/>
          </a:p>
        </p:txBody>
      </p:sp>
      <p:sp>
        <p:nvSpPr>
          <p:cNvPr id="1" name="PlaceHolder 2"/>
          <p:cNvSpPr>
            <a:spLocks noGrp="1"/>
          </p:cNvSpPr>
          <p:nvPr>
            <p:ph type="subTitle"/>
          </p:nvPr>
        </p:nvSpPr>
        <p:spPr>
          <a:xfrm>
            <a:off x="1371600" y="3886200"/>
            <a:ext cx="6400440" cy="1752120"/>
          </a:xfrm>
          <a:prstGeom prst="rect">
            <a:avLst/>
          </a:prstGeom>
        </p:spPr>
        <p:txBody>
          <a:bodyPr/>
          <a:p>
            <a:pPr algn="ctr">
              <a:lnSpc>
                <a:spcPct val="100000"/>
              </a:lnSpc>
            </a:pPr>
            <a:r>
              <a:rPr lang="sk-SK" sz="3200" strike="noStrike">
                <a:solidFill>
                  <a:srgbClr val="8b8b8b"/>
                </a:solidFill>
                <a:latin typeface="Calibri"/>
              </a:rPr>
              <a:t>Kliknite sem a upravte štýl predlohy podnadpisov.</a:t>
            </a:r>
            <a:endParaRPr/>
          </a:p>
        </p:txBody>
      </p:sp>
      <p:sp>
        <p:nvSpPr>
          <p:cNvPr id="2" name="PlaceHolder 3"/>
          <p:cNvSpPr>
            <a:spLocks noGrp="1"/>
          </p:cNvSpPr>
          <p:nvPr>
            <p:ph type="dt"/>
          </p:nvPr>
        </p:nvSpPr>
        <p:spPr>
          <a:xfrm>
            <a:off x="457200" y="6356520"/>
            <a:ext cx="2133360" cy="364680"/>
          </a:xfrm>
          <a:prstGeom prst="rect">
            <a:avLst/>
          </a:prstGeom>
        </p:spPr>
        <p:txBody>
          <a:bodyPr anchor="ctr"/>
          <a:p>
            <a:pPr>
              <a:lnSpc>
                <a:spcPct val="100000"/>
              </a:lnSpc>
            </a:pPr>
            <a:r>
              <a:rPr lang="sk-SK" sz="1200" strike="noStrike">
                <a:solidFill>
                  <a:srgbClr val="8b8b8b"/>
                </a:solidFill>
                <a:latin typeface="Calibri"/>
              </a:rPr>
              <a:t>31. 10. 2016</a:t>
            </a:r>
            <a:endParaRPr/>
          </a:p>
        </p:txBody>
      </p:sp>
      <p:sp>
        <p:nvSpPr>
          <p:cNvPr id="3" name="PlaceHolder 4"/>
          <p:cNvSpPr>
            <a:spLocks noGrp="1"/>
          </p:cNvSpPr>
          <p:nvPr>
            <p:ph type="ftr"/>
          </p:nvPr>
        </p:nvSpPr>
        <p:spPr>
          <a:xfrm>
            <a:off x="3124080" y="6356520"/>
            <a:ext cx="2895120" cy="364680"/>
          </a:xfrm>
          <a:prstGeom prst="rect">
            <a:avLst/>
          </a:prstGeom>
        </p:spPr>
        <p:txBody>
          <a:bodyPr anchor="ctr"/>
          <a:p>
            <a:endParaRPr/>
          </a:p>
        </p:txBody>
      </p:sp>
      <p:sp>
        <p:nvSpPr>
          <p:cNvPr id="4" name="PlaceHolder 5"/>
          <p:cNvSpPr>
            <a:spLocks noGrp="1"/>
          </p:cNvSpPr>
          <p:nvPr>
            <p:ph type="sldNum"/>
          </p:nvPr>
        </p:nvSpPr>
        <p:spPr>
          <a:xfrm>
            <a:off x="6553080" y="6356520"/>
            <a:ext cx="2133360" cy="364680"/>
          </a:xfrm>
          <a:prstGeom prst="rect">
            <a:avLst/>
          </a:prstGeom>
        </p:spPr>
        <p:txBody>
          <a:bodyPr anchor="ctr"/>
          <a:p>
            <a:pPr algn="r">
              <a:lnSpc>
                <a:spcPct val="100000"/>
              </a:lnSpc>
            </a:pPr>
            <a:fld id="{DFA49C09-FA37-4A28-A7DD-43EC63E4E057}" type="slidenum">
              <a:rPr lang="sk-SK" sz="1200" strike="noStrike">
                <a:solidFill>
                  <a:srgbClr val="8b8b8b"/>
                </a:solidFill>
                <a:latin typeface="Calibri"/>
              </a:rPr>
              <a:t>&lt;číslo&gt;</a:t>
            </a:fld>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sk-SK" sz="3200">
                <a:latin typeface="Calibri"/>
              </a:rPr>
              <a:t>Kliknúť na úpravu formátu textu osnovy</a:t>
            </a:r>
            <a:endParaRPr/>
          </a:p>
          <a:p>
            <a:pPr lvl="1">
              <a:buSzPct val="75000"/>
              <a:buFont typeface="StarSymbol"/>
              <a:buChar char=""/>
            </a:pPr>
            <a:r>
              <a:rPr lang="sk-SK" sz="2400">
                <a:latin typeface="Calibri"/>
              </a:rPr>
              <a:t>Druhá úroveň</a:t>
            </a:r>
            <a:endParaRPr/>
          </a:p>
          <a:p>
            <a:pPr lvl="2">
              <a:buSzPct val="45000"/>
              <a:buFont typeface="StarSymbol"/>
              <a:buChar char=""/>
            </a:pPr>
            <a:r>
              <a:rPr lang="sk-SK" sz="2000">
                <a:latin typeface="Calibri"/>
              </a:rPr>
              <a:t>Tretia úroveň</a:t>
            </a:r>
            <a:endParaRPr/>
          </a:p>
          <a:p>
            <a:pPr lvl="3">
              <a:buSzPct val="75000"/>
              <a:buFont typeface="StarSymbol"/>
              <a:buChar char=""/>
            </a:pPr>
            <a:r>
              <a:rPr lang="sk-SK" sz="2000">
                <a:latin typeface="Calibri"/>
              </a:rPr>
              <a:t>Štvrtá úroveň osnovy</a:t>
            </a:r>
            <a:endParaRPr/>
          </a:p>
          <a:p>
            <a:pPr lvl="4">
              <a:buSzPct val="45000"/>
              <a:buFont typeface="StarSymbol"/>
              <a:buChar char=""/>
            </a:pPr>
            <a:r>
              <a:rPr lang="sk-SK" sz="2000">
                <a:latin typeface="Calibri"/>
              </a:rPr>
              <a:t>Piata úroveň osnovy</a:t>
            </a:r>
            <a:endParaRPr/>
          </a:p>
          <a:p>
            <a:pPr lvl="5">
              <a:buSzPct val="45000"/>
              <a:buFont typeface="StarSymbol"/>
              <a:buChar char=""/>
            </a:pPr>
            <a:r>
              <a:rPr lang="sk-SK" sz="2000">
                <a:latin typeface="Calibri"/>
              </a:rPr>
              <a:t>Šiesta úroveň</a:t>
            </a:r>
            <a:endParaRPr/>
          </a:p>
          <a:p>
            <a:pPr lvl="6">
              <a:buSzPct val="45000"/>
              <a:buFont typeface="StarSymbol"/>
              <a:buChar char=""/>
            </a:pPr>
            <a:r>
              <a:rPr lang="sk-SK" sz="2000">
                <a:latin typeface="Calibri"/>
              </a:rPr>
              <a:t>Siedma úroveň</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gif"/><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gif"/><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image" Target="../media/image40.gif"/><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gif"/><Relationship Id="rId3" Type="http://schemas.openxmlformats.org/officeDocument/2006/relationships/slideLayout" Target="../slideLayouts/slideLayout2.xml"/>
</Relationships>
</file>

<file path=ppt/slides/_rels/slide13.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gif"/><Relationship Id="rId3"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gif"/><Relationship Id="rId3" Type="http://schemas.openxmlformats.org/officeDocument/2006/relationships/image" Target="../media/image7.jpeg"/><Relationship Id="rId4"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gi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gif"/><Relationship Id="rId3" Type="http://schemas.openxmlformats.org/officeDocument/2006/relationships/image" Target="../media/image12.gif"/><Relationship Id="rId4" Type="http://schemas.openxmlformats.org/officeDocument/2006/relationships/image" Target="../media/image13.gif"/><Relationship Id="rId5" Type="http://schemas.openxmlformats.org/officeDocument/2006/relationships/image" Target="../media/image14.gif"/><Relationship Id="rId6"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gif"/><Relationship Id="rId3"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gif"/><Relationship Id="rId3" Type="http://schemas.openxmlformats.org/officeDocument/2006/relationships/image" Target="../media/image19.gif"/><Relationship Id="rId4" Type="http://schemas.openxmlformats.org/officeDocument/2006/relationships/image" Target="../media/image20.gif"/><Relationship Id="rId5" Type="http://schemas.openxmlformats.org/officeDocument/2006/relationships/image" Target="../media/image21.gif"/><Relationship Id="rId6" Type="http://schemas.openxmlformats.org/officeDocument/2006/relationships/image" Target="../media/image22.gif"/><Relationship Id="rId7" Type="http://schemas.openxmlformats.org/officeDocument/2006/relationships/image" Target="../media/image23.gif"/><Relationship Id="rId8"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gif"/><Relationship Id="rId3" Type="http://schemas.openxmlformats.org/officeDocument/2006/relationships/slideLayout" Target="../slideLayouts/slideLayout2.xml"/>
</Relationships>
</file>

<file path=ppt/slides/_rels/slide8.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gif"/><Relationship Id="rId3" Type="http://schemas.openxmlformats.org/officeDocument/2006/relationships/image" Target="../media/image28.gif"/><Relationship Id="rId4" Type="http://schemas.openxmlformats.org/officeDocument/2006/relationships/image" Target="../media/image29.gif"/><Relationship Id="rId5" Type="http://schemas.openxmlformats.org/officeDocument/2006/relationships/image" Target="../media/image30.gif"/><Relationship Id="rId6" Type="http://schemas.openxmlformats.org/officeDocument/2006/relationships/image" Target="../media/image31.gif"/><Relationship Id="rId7" Type="http://schemas.openxmlformats.org/officeDocument/2006/relationships/slideLayout" Target="../slideLayouts/slideLayout2.xml"/>
</Relationships>
</file>

<file path=ppt/slides/_rels/slide9.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gif"/><Relationship Id="rId3" Type="http://schemas.openxmlformats.org/officeDocument/2006/relationships/image" Target="../media/image34.gif"/><Relationship Id="rId4" Type="http://schemas.openxmlformats.org/officeDocument/2006/relationships/image" Target="../media/image35.gif"/><Relationship Id="rId5" Type="http://schemas.openxmlformats.org/officeDocument/2006/relationships/image" Target="../media/image36.gif"/><Relationship Id="rId6"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0" name="Picture 2" descr=""/>
          <p:cNvPicPr/>
          <p:nvPr/>
        </p:nvPicPr>
        <p:blipFill>
          <a:blip r:embed="rId1"/>
          <a:stretch/>
        </p:blipFill>
        <p:spPr>
          <a:xfrm>
            <a:off x="-3960" y="-354600"/>
            <a:ext cx="9616320" cy="7212240"/>
          </a:xfrm>
          <a:prstGeom prst="rect">
            <a:avLst/>
          </a:prstGeom>
          <a:ln>
            <a:noFill/>
          </a:ln>
        </p:spPr>
      </p:pic>
      <p:sp>
        <p:nvSpPr>
          <p:cNvPr id="41" name="CustomShape 1"/>
          <p:cNvSpPr/>
          <p:nvPr/>
        </p:nvSpPr>
        <p:spPr>
          <a:xfrm>
            <a:off x="-3960" y="2781000"/>
            <a:ext cx="9616320" cy="935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2" name="Picture 3" descr=""/>
          <p:cNvPicPr/>
          <p:nvPr/>
        </p:nvPicPr>
        <p:blipFill>
          <a:blip r:embed="rId2"/>
          <a:stretch/>
        </p:blipFill>
        <p:spPr>
          <a:xfrm>
            <a:off x="6660360" y="2170440"/>
            <a:ext cx="2162520" cy="2162520"/>
          </a:xfrm>
          <a:prstGeom prst="rect">
            <a:avLst/>
          </a:prstGeom>
          <a:ln>
            <a:noFill/>
          </a:ln>
        </p:spPr>
      </p:pic>
      <p:sp>
        <p:nvSpPr>
          <p:cNvPr id="43" name="TextShape 2"/>
          <p:cNvSpPr txBox="1"/>
          <p:nvPr/>
        </p:nvSpPr>
        <p:spPr>
          <a:xfrm>
            <a:off x="251640" y="2513880"/>
            <a:ext cx="6192360" cy="1469520"/>
          </a:xfrm>
          <a:prstGeom prst="rect">
            <a:avLst/>
          </a:prstGeom>
          <a:noFill/>
          <a:ln>
            <a:noFill/>
          </a:ln>
        </p:spPr>
        <p:txBody>
          <a:bodyPr anchor="ctr"/>
          <a:p>
            <a:pPr algn="ctr">
              <a:lnSpc>
                <a:spcPct val="100000"/>
              </a:lnSpc>
            </a:pPr>
            <a:r>
              <a:rPr b="1" lang="sk-SK" sz="3000" strike="noStrike">
                <a:solidFill>
                  <a:srgbClr val="ffffff"/>
                </a:solidFill>
                <a:latin typeface="Calibri"/>
              </a:rPr>
              <a:t>Krajské riaditeľstvo Policajného zboru v Banskej Bystrici</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 name="Picture 2" descr=""/>
          <p:cNvPicPr/>
          <p:nvPr/>
        </p:nvPicPr>
        <p:blipFill>
          <a:blip r:embed="rId1"/>
          <a:stretch/>
        </p:blipFill>
        <p:spPr>
          <a:xfrm>
            <a:off x="-12240" y="-354600"/>
            <a:ext cx="9616320" cy="7212240"/>
          </a:xfrm>
          <a:prstGeom prst="rect">
            <a:avLst/>
          </a:prstGeom>
          <a:ln>
            <a:noFill/>
          </a:ln>
        </p:spPr>
      </p:pic>
      <p:sp>
        <p:nvSpPr>
          <p:cNvPr id="86" name="TextShape 1"/>
          <p:cNvSpPr txBox="1"/>
          <p:nvPr/>
        </p:nvSpPr>
        <p:spPr>
          <a:xfrm>
            <a:off x="683640" y="44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87" name="TextShape 2"/>
          <p:cNvSpPr txBox="1"/>
          <p:nvPr/>
        </p:nvSpPr>
        <p:spPr>
          <a:xfrm>
            <a:off x="697680" y="1340640"/>
            <a:ext cx="8266320" cy="3960000"/>
          </a:xfrm>
          <a:prstGeom prst="rect">
            <a:avLst/>
          </a:prstGeom>
          <a:noFill/>
          <a:ln>
            <a:noFill/>
          </a:ln>
        </p:spPr>
        <p:txBody>
          <a:bodyPr/>
          <a:p>
            <a:pPr algn="just">
              <a:lnSpc>
                <a:spcPct val="100000"/>
              </a:lnSpc>
            </a:pPr>
            <a:r>
              <a:rPr b="1" lang="sk-SK" sz="3200" strike="noStrike">
                <a:solidFill>
                  <a:srgbClr val="006a52"/>
                </a:solidFill>
                <a:latin typeface="Calibri"/>
              </a:rPr>
              <a:t>Akvaplaning</a:t>
            </a:r>
            <a:r>
              <a:rPr lang="sk-SK" sz="3200" strike="noStrike">
                <a:solidFill>
                  <a:srgbClr val="006a52"/>
                </a:solidFill>
                <a:latin typeface="Calibri"/>
              </a:rPr>
              <a:t> – medzi pneumatikou a vozovkou je viac vody ako dezén zvládne, auto začne „plávať“ a stáva sa neovládateľným </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noha z plynu, zošliapnuť spojku. Vyrovnať volant až pneumatika dosadne na vozovku. Držať volant oboma rukami a neriskovať predbiehaním. </a:t>
            </a:r>
            <a:endParaRPr/>
          </a:p>
          <a:p>
            <a:pPr algn="just">
              <a:lnSpc>
                <a:spcPct val="150000"/>
              </a:lnSpc>
            </a:pPr>
            <a:endParaRPr/>
          </a:p>
        </p:txBody>
      </p:sp>
      <p:sp>
        <p:nvSpPr>
          <p:cNvPr id="8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9" name="Picture 3" descr=""/>
          <p:cNvPicPr/>
          <p:nvPr/>
        </p:nvPicPr>
        <p:blipFill>
          <a:blip r:embed="rId2"/>
          <a:stretch/>
        </p:blipFill>
        <p:spPr>
          <a:xfrm>
            <a:off x="322200" y="5380920"/>
            <a:ext cx="1442520" cy="14425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0" name="Picture 2" descr=""/>
          <p:cNvPicPr/>
          <p:nvPr/>
        </p:nvPicPr>
        <p:blipFill>
          <a:blip r:embed="rId1"/>
          <a:stretch/>
        </p:blipFill>
        <p:spPr>
          <a:xfrm>
            <a:off x="-12240" y="-354600"/>
            <a:ext cx="9616320" cy="7212240"/>
          </a:xfrm>
          <a:prstGeom prst="rect">
            <a:avLst/>
          </a:prstGeom>
          <a:ln>
            <a:noFill/>
          </a:ln>
        </p:spPr>
      </p:pic>
      <p:sp>
        <p:nvSpPr>
          <p:cNvPr id="91" name="TextShape 1"/>
          <p:cNvSpPr txBox="1"/>
          <p:nvPr/>
        </p:nvSpPr>
        <p:spPr>
          <a:xfrm>
            <a:off x="683640" y="188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2" name="TextShape 2"/>
          <p:cNvSpPr txBox="1"/>
          <p:nvPr/>
        </p:nvSpPr>
        <p:spPr>
          <a:xfrm>
            <a:off x="697680" y="1845000"/>
            <a:ext cx="8338320" cy="3024000"/>
          </a:xfrm>
          <a:prstGeom prst="rect">
            <a:avLst/>
          </a:prstGeom>
          <a:noFill/>
          <a:ln>
            <a:noFill/>
          </a:ln>
        </p:spPr>
        <p:txBody>
          <a:bodyPr/>
          <a:p>
            <a:pPr algn="just">
              <a:lnSpc>
                <a:spcPct val="100000"/>
              </a:lnSpc>
            </a:pPr>
            <a:r>
              <a:rPr b="1" lang="sk-SK" sz="3200" strike="noStrike">
                <a:solidFill>
                  <a:srgbClr val="006a52"/>
                </a:solidFill>
                <a:latin typeface="Calibri"/>
              </a:rPr>
              <a:t>Hmla, napadané lístie</a:t>
            </a:r>
            <a:r>
              <a:rPr lang="sk-SK" sz="3200" strike="noStrike">
                <a:solidFill>
                  <a:srgbClr val="006a52"/>
                </a:solidFill>
                <a:latin typeface="Calibri"/>
              </a:rPr>
              <a:t> – sťažené podmienky na šoférovanie, znížená viditeľnosť, vlhká vozovka</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znížiť rýchlosť, zväčšiť vzdialenosť medzi vozidlami. V hmle zapnúť hmlové svetlá, neriskovať pri predbiehaní. </a:t>
            </a:r>
            <a:endParaRPr/>
          </a:p>
          <a:p>
            <a:pPr algn="just">
              <a:lnSpc>
                <a:spcPct val="150000"/>
              </a:lnSpc>
            </a:pPr>
            <a:endParaRPr/>
          </a:p>
        </p:txBody>
      </p:sp>
      <p:sp>
        <p:nvSpPr>
          <p:cNvPr id="9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4" name="Picture 3" descr=""/>
          <p:cNvPicPr/>
          <p:nvPr/>
        </p:nvPicPr>
        <p:blipFill>
          <a:blip r:embed="rId2"/>
          <a:stretch/>
        </p:blipFill>
        <p:spPr>
          <a:xfrm>
            <a:off x="322200" y="5380920"/>
            <a:ext cx="1442520" cy="1442520"/>
          </a:xfrm>
          <a:prstGeom prst="rect">
            <a:avLst/>
          </a:prstGeom>
          <a:ln>
            <a:noFill/>
          </a:ln>
        </p:spPr>
      </p:pic>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95" name="Picture 2" descr=""/>
          <p:cNvPicPr/>
          <p:nvPr/>
        </p:nvPicPr>
        <p:blipFill>
          <a:blip r:embed="rId1"/>
          <a:stretch/>
        </p:blipFill>
        <p:spPr>
          <a:xfrm>
            <a:off x="-12240" y="-354600"/>
            <a:ext cx="9616320" cy="7212240"/>
          </a:xfrm>
          <a:prstGeom prst="rect">
            <a:avLst/>
          </a:prstGeom>
          <a:ln>
            <a:noFill/>
          </a:ln>
        </p:spPr>
      </p:pic>
      <p:sp>
        <p:nvSpPr>
          <p:cNvPr id="96" name="TextShape 1"/>
          <p:cNvSpPr txBox="1"/>
          <p:nvPr/>
        </p:nvSpPr>
        <p:spPr>
          <a:xfrm>
            <a:off x="683640" y="116640"/>
            <a:ext cx="8280720" cy="1223640"/>
          </a:xfrm>
          <a:prstGeom prst="rect">
            <a:avLst/>
          </a:prstGeom>
          <a:noFill/>
          <a:ln>
            <a:noFill/>
          </a:ln>
        </p:spPr>
        <p:txBody>
          <a:bodyPr anchor="ctr"/>
          <a:p>
            <a:pPr algn="ctr">
              <a:lnSpc>
                <a:spcPct val="100000"/>
              </a:lnSpc>
            </a:pPr>
            <a:r>
              <a:rPr b="1" lang="sk-SK" sz="3200" strike="noStrike">
                <a:solidFill>
                  <a:srgbClr val="000000"/>
                </a:solidFill>
                <a:latin typeface="Calibri"/>
              </a:rPr>
              <a:t>Nástrahy pre vodičov</a:t>
            </a:r>
            <a:endParaRPr/>
          </a:p>
        </p:txBody>
      </p:sp>
      <p:sp>
        <p:nvSpPr>
          <p:cNvPr id="97" name="TextShape 2"/>
          <p:cNvSpPr txBox="1"/>
          <p:nvPr/>
        </p:nvSpPr>
        <p:spPr>
          <a:xfrm>
            <a:off x="697680" y="1484640"/>
            <a:ext cx="8338320" cy="3456000"/>
          </a:xfrm>
          <a:prstGeom prst="rect">
            <a:avLst/>
          </a:prstGeom>
          <a:noFill/>
          <a:ln>
            <a:noFill/>
          </a:ln>
        </p:spPr>
        <p:txBody>
          <a:bodyPr/>
          <a:p>
            <a:pPr algn="just">
              <a:lnSpc>
                <a:spcPct val="100000"/>
              </a:lnSpc>
            </a:pPr>
            <a:r>
              <a:rPr b="1" lang="sk-SK" sz="3200" strike="noStrike">
                <a:solidFill>
                  <a:srgbClr val="006a52"/>
                </a:solidFill>
                <a:latin typeface="Calibri"/>
              </a:rPr>
              <a:t>Zver, poľnohospodárske stroje, zberači plodov</a:t>
            </a:r>
            <a:r>
              <a:rPr lang="sk-SK" sz="3200" strike="noStrike">
                <a:solidFill>
                  <a:srgbClr val="006a52"/>
                </a:solidFill>
                <a:latin typeface="Calibri"/>
              </a:rPr>
              <a:t> – predstavujú zvýšené riziko na ceste, najmä v noci a ráno</a:t>
            </a:r>
            <a:endParaRPr/>
          </a:p>
          <a:p>
            <a:pPr algn="just">
              <a:lnSpc>
                <a:spcPct val="100000"/>
              </a:lnSpc>
            </a:pPr>
            <a:r>
              <a:rPr lang="sk-SK" sz="3200" strike="noStrike">
                <a:solidFill>
                  <a:srgbClr val="000000"/>
                </a:solidFill>
                <a:latin typeface="Calibri"/>
              </a:rPr>
              <a:t>Správna reakcia: </a:t>
            </a:r>
            <a:r>
              <a:rPr lang="sk-SK" sz="3200" strike="noStrike">
                <a:solidFill>
                  <a:srgbClr val="006a52"/>
                </a:solidFill>
                <a:latin typeface="Calibri"/>
              </a:rPr>
              <a:t>predvídať, znížiť rýchlosť, zvýšiť opatrnosť a pozorne sledovať situáciu v cestnej premávke</a:t>
            </a:r>
            <a:endParaRPr/>
          </a:p>
        </p:txBody>
      </p:sp>
      <p:sp>
        <p:nvSpPr>
          <p:cNvPr id="98"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99" name="Picture 3" descr=""/>
          <p:cNvPicPr/>
          <p:nvPr/>
        </p:nvPicPr>
        <p:blipFill>
          <a:blip r:embed="rId2"/>
          <a:stretch/>
        </p:blipFill>
        <p:spPr>
          <a:xfrm>
            <a:off x="322200" y="5380920"/>
            <a:ext cx="1442520" cy="14425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00" name="Picture 2" descr=""/>
          <p:cNvPicPr/>
          <p:nvPr/>
        </p:nvPicPr>
        <p:blipFill>
          <a:blip r:embed="rId1"/>
          <a:stretch/>
        </p:blipFill>
        <p:spPr>
          <a:xfrm>
            <a:off x="-3960" y="-354600"/>
            <a:ext cx="9616320" cy="7212240"/>
          </a:xfrm>
          <a:prstGeom prst="rect">
            <a:avLst/>
          </a:prstGeom>
          <a:ln>
            <a:noFill/>
          </a:ln>
        </p:spPr>
      </p:pic>
      <p:sp>
        <p:nvSpPr>
          <p:cNvPr id="101"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Privysoká cena za chyby</a:t>
            </a:r>
            <a:endParaRPr/>
          </a:p>
        </p:txBody>
      </p:sp>
      <p:sp>
        <p:nvSpPr>
          <p:cNvPr id="102" name="TextShape 2"/>
          <p:cNvSpPr txBox="1"/>
          <p:nvPr/>
        </p:nvSpPr>
        <p:spPr>
          <a:xfrm>
            <a:off x="697680" y="1484640"/>
            <a:ext cx="8338320" cy="3672000"/>
          </a:xfrm>
          <a:prstGeom prst="rect">
            <a:avLst/>
          </a:prstGeom>
          <a:noFill/>
          <a:ln>
            <a:noFill/>
          </a:ln>
        </p:spPr>
        <p:txBody>
          <a:bodyPr/>
          <a:p>
            <a:pPr algn="ctr">
              <a:lnSpc>
                <a:spcPct val="100000"/>
              </a:lnSpc>
            </a:pPr>
            <a:r>
              <a:rPr lang="sk-SK" sz="3200" strike="noStrike">
                <a:solidFill>
                  <a:srgbClr val="006a52"/>
                </a:solidFill>
                <a:latin typeface="Calibri"/>
              </a:rPr>
              <a:t>Za svoje ale aj zlyhania iných platia účastníci cestnej premávky často krát tú najvyššiu cenu – svojim životom. </a:t>
            </a:r>
            <a:endParaRPr/>
          </a:p>
          <a:p>
            <a:pPr algn="ctr">
              <a:lnSpc>
                <a:spcPct val="100000"/>
              </a:lnSpc>
            </a:pPr>
            <a:r>
              <a:rPr lang="sk-SK" sz="3200" strike="noStrike">
                <a:solidFill>
                  <a:srgbClr val="006a52"/>
                </a:solidFill>
                <a:latin typeface="Calibri"/>
              </a:rPr>
              <a:t>Opatrnosťou, predvídavosťou a dodržiavaním dopravných predpisov môžete predísť vážnym dopravných nehodám a ich následkom na živote, zdraví a majetku. </a:t>
            </a:r>
            <a:endParaRPr/>
          </a:p>
        </p:txBody>
      </p:sp>
      <p:sp>
        <p:nvSpPr>
          <p:cNvPr id="10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104" name="Picture 3" descr=""/>
          <p:cNvPicPr/>
          <p:nvPr/>
        </p:nvPicPr>
        <p:blipFill>
          <a:blip r:embed="rId2"/>
          <a:stretch/>
        </p:blipFill>
        <p:spPr>
          <a:xfrm>
            <a:off x="322200" y="5380920"/>
            <a:ext cx="1442520" cy="144252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4" name="Picture 2" descr=""/>
          <p:cNvPicPr/>
          <p:nvPr/>
        </p:nvPicPr>
        <p:blipFill>
          <a:blip r:embed="rId1"/>
          <a:stretch/>
        </p:blipFill>
        <p:spPr>
          <a:xfrm>
            <a:off x="-3960" y="-354600"/>
            <a:ext cx="9616320" cy="7212240"/>
          </a:xfrm>
          <a:prstGeom prst="rect">
            <a:avLst/>
          </a:prstGeom>
          <a:ln>
            <a:noFill/>
          </a:ln>
        </p:spPr>
      </p:pic>
      <p:sp>
        <p:nvSpPr>
          <p:cNvPr id="45" name="TextShape 1"/>
          <p:cNvSpPr txBox="1"/>
          <p:nvPr/>
        </p:nvSpPr>
        <p:spPr>
          <a:xfrm>
            <a:off x="683640" y="116640"/>
            <a:ext cx="8208720" cy="1439640"/>
          </a:xfrm>
          <a:prstGeom prst="rect">
            <a:avLst/>
          </a:prstGeom>
          <a:noFill/>
          <a:ln>
            <a:noFill/>
          </a:ln>
        </p:spPr>
        <p:txBody>
          <a:bodyPr anchor="ctr"/>
          <a:p>
            <a:pPr algn="ctr">
              <a:lnSpc>
                <a:spcPct val="100000"/>
              </a:lnSpc>
            </a:pPr>
            <a:r>
              <a:rPr b="1" lang="sk-SK" sz="3200" strike="noStrike">
                <a:solidFill>
                  <a:srgbClr val="000000"/>
                </a:solidFill>
                <a:latin typeface="Calibri"/>
              </a:rPr>
              <a:t>Jeseň na cestách je riziková</a:t>
            </a:r>
            <a:endParaRPr/>
          </a:p>
        </p:txBody>
      </p:sp>
      <p:sp>
        <p:nvSpPr>
          <p:cNvPr id="46" name="TextShape 2"/>
          <p:cNvSpPr txBox="1"/>
          <p:nvPr/>
        </p:nvSpPr>
        <p:spPr>
          <a:xfrm>
            <a:off x="697680" y="1772640"/>
            <a:ext cx="8338320" cy="3024000"/>
          </a:xfrm>
          <a:prstGeom prst="rect">
            <a:avLst/>
          </a:prstGeom>
          <a:noFill/>
          <a:ln>
            <a:noFill/>
          </a:ln>
        </p:spPr>
        <p:txBody>
          <a:bodyPr/>
          <a:p>
            <a:pPr>
              <a:lnSpc>
                <a:spcPct val="100000"/>
              </a:lnSpc>
            </a:pPr>
            <a:r>
              <a:rPr lang="sk-SK" sz="3200" strike="noStrike">
                <a:solidFill>
                  <a:srgbClr val="006a52"/>
                </a:solidFill>
                <a:latin typeface="Calibri"/>
              </a:rPr>
              <a:t>Jeseň na cestách je spojená so sťaženými podmienkami</a:t>
            </a:r>
            <a:endParaRPr/>
          </a:p>
          <a:p>
            <a:pPr>
              <a:lnSpc>
                <a:spcPct val="100000"/>
              </a:lnSpc>
            </a:pPr>
            <a:r>
              <a:rPr lang="sk-SK" sz="3200" strike="noStrike">
                <a:solidFill>
                  <a:srgbClr val="006a52"/>
                </a:solidFill>
                <a:latin typeface="Calibri"/>
              </a:rPr>
              <a:t>- hmla</a:t>
            </a:r>
            <a:endParaRPr/>
          </a:p>
          <a:p>
            <a:pPr>
              <a:lnSpc>
                <a:spcPct val="100000"/>
              </a:lnSpc>
            </a:pPr>
            <a:r>
              <a:rPr lang="sk-SK" sz="3200" strike="noStrike">
                <a:solidFill>
                  <a:srgbClr val="006a52"/>
                </a:solidFill>
                <a:latin typeface="Calibri"/>
              </a:rPr>
              <a:t>- dážď prinášajúci mokrú či namrznutú vozovku</a:t>
            </a:r>
            <a:endParaRPr/>
          </a:p>
          <a:p>
            <a:pPr>
              <a:lnSpc>
                <a:spcPct val="100000"/>
              </a:lnSpc>
            </a:pPr>
            <a:r>
              <a:rPr lang="sk-SK" sz="3200" strike="noStrike">
                <a:solidFill>
                  <a:srgbClr val="006a52"/>
                </a:solidFill>
                <a:latin typeface="Calibri"/>
              </a:rPr>
              <a:t>- znížená viditeľnosť</a:t>
            </a:r>
            <a:endParaRPr/>
          </a:p>
        </p:txBody>
      </p:sp>
      <p:sp>
        <p:nvSpPr>
          <p:cNvPr id="47"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48" name="Picture 3" descr=""/>
          <p:cNvPicPr/>
          <p:nvPr/>
        </p:nvPicPr>
        <p:blipFill>
          <a:blip r:embed="rId2"/>
          <a:stretch/>
        </p:blipFill>
        <p:spPr>
          <a:xfrm>
            <a:off x="322200" y="5380920"/>
            <a:ext cx="1442520" cy="1442520"/>
          </a:xfrm>
          <a:prstGeom prst="rect">
            <a:avLst/>
          </a:prstGeom>
          <a:ln>
            <a:noFill/>
          </a:ln>
        </p:spPr>
      </p:pic>
      <p:pic>
        <p:nvPicPr>
          <p:cNvPr id="49" name="Obrázok 6" descr=""/>
          <p:cNvPicPr/>
          <p:nvPr/>
        </p:nvPicPr>
        <p:blipFill>
          <a:blip r:embed="rId3"/>
          <a:stretch/>
        </p:blipFill>
        <p:spPr>
          <a:xfrm>
            <a:off x="4500000" y="4178160"/>
            <a:ext cx="3945960" cy="14108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 name="Picture 2" descr=""/>
          <p:cNvPicPr/>
          <p:nvPr/>
        </p:nvPicPr>
        <p:blipFill>
          <a:blip r:embed="rId1"/>
          <a:stretch/>
        </p:blipFill>
        <p:spPr>
          <a:xfrm>
            <a:off x="-12240" y="-354600"/>
            <a:ext cx="9616320" cy="7212240"/>
          </a:xfrm>
          <a:prstGeom prst="rect">
            <a:avLst/>
          </a:prstGeom>
          <a:ln>
            <a:noFill/>
          </a:ln>
        </p:spPr>
      </p:pic>
      <p:sp>
        <p:nvSpPr>
          <p:cNvPr id="5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chodcov</a:t>
            </a:r>
            <a:endParaRPr/>
          </a:p>
        </p:txBody>
      </p:sp>
      <p:sp>
        <p:nvSpPr>
          <p:cNvPr id="52" name="TextShape 2"/>
          <p:cNvSpPr txBox="1"/>
          <p:nvPr/>
        </p:nvSpPr>
        <p:spPr>
          <a:xfrm>
            <a:off x="697680" y="1772640"/>
            <a:ext cx="8338320" cy="3024000"/>
          </a:xfrm>
          <a:prstGeom prst="rect">
            <a:avLst/>
          </a:prstGeom>
          <a:noFill/>
          <a:ln>
            <a:noFill/>
          </a:ln>
        </p:spPr>
        <p:txBody>
          <a:bodyPr/>
          <a:p>
            <a:pPr algn="ctr">
              <a:lnSpc>
                <a:spcPct val="150000"/>
              </a:lnSpc>
            </a:pPr>
            <a:r>
              <a:rPr lang="sk-SK" sz="3200" strike="noStrike">
                <a:solidFill>
                  <a:srgbClr val="006a52"/>
                </a:solidFill>
                <a:latin typeface="Calibri"/>
              </a:rPr>
              <a:t>Náhly vstup na vozovku bez rozhliadnutia</a:t>
            </a:r>
            <a:endParaRPr/>
          </a:p>
          <a:p>
            <a:pPr algn="ctr">
              <a:lnSpc>
                <a:spcPct val="150000"/>
              </a:lnSpc>
            </a:pPr>
            <a:r>
              <a:rPr lang="sk-SK" sz="3200" strike="noStrike">
                <a:solidFill>
                  <a:srgbClr val="006a52"/>
                </a:solidFill>
                <a:latin typeface="Calibri"/>
              </a:rPr>
              <a:t>Zlý odhad vzdialenosti a rýchlosti vozidla</a:t>
            </a:r>
            <a:endParaRPr/>
          </a:p>
          <a:p>
            <a:pPr algn="ctr">
              <a:lnSpc>
                <a:spcPct val="150000"/>
              </a:lnSpc>
            </a:pPr>
            <a:r>
              <a:rPr lang="sk-SK" sz="3200" strike="noStrike">
                <a:solidFill>
                  <a:srgbClr val="006a52"/>
                </a:solidFill>
                <a:latin typeface="Calibri"/>
              </a:rPr>
              <a:t>Prechádzanie mimo priechod</a:t>
            </a:r>
            <a:endParaRPr/>
          </a:p>
          <a:p>
            <a:pPr algn="ctr">
              <a:lnSpc>
                <a:spcPct val="150000"/>
              </a:lnSpc>
            </a:pPr>
            <a:r>
              <a:rPr lang="sk-SK" sz="3200" strike="noStrike">
                <a:solidFill>
                  <a:srgbClr val="006a52"/>
                </a:solidFill>
                <a:latin typeface="Calibri"/>
              </a:rPr>
              <a:t>Podcenenie reflexných prvkov na oblečení</a:t>
            </a:r>
            <a:endParaRPr/>
          </a:p>
        </p:txBody>
      </p:sp>
      <p:sp>
        <p:nvSpPr>
          <p:cNvPr id="5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4" name="Picture 3" descr=""/>
          <p:cNvPicPr/>
          <p:nvPr/>
        </p:nvPicPr>
        <p:blipFill>
          <a:blip r:embed="rId2"/>
          <a:stretch/>
        </p:blipFill>
        <p:spPr>
          <a:xfrm>
            <a:off x="322200" y="5380920"/>
            <a:ext cx="1442520" cy="14425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5" name="Picture 2" descr=""/>
          <p:cNvPicPr/>
          <p:nvPr/>
        </p:nvPicPr>
        <p:blipFill>
          <a:blip r:embed="rId1"/>
          <a:stretch/>
        </p:blipFill>
        <p:spPr>
          <a:xfrm>
            <a:off x="-3960" y="-354600"/>
            <a:ext cx="9616320" cy="7212240"/>
          </a:xfrm>
          <a:prstGeom prst="rect">
            <a:avLst/>
          </a:prstGeom>
          <a:ln>
            <a:noFill/>
          </a:ln>
        </p:spPr>
      </p:pic>
      <p:sp>
        <p:nvSpPr>
          <p:cNvPr id="5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Predvída, prechádza cez cestu na miestach na to určených, vyhýba sa rizikovým úsekom, neprelieza zábradlia a neriskuje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Dbá na povinnosť chodcov idúcich po krajnici alebo po okraji vozovky mať za zníženej viditeľnosti na sebe viditeľne umiestnené reflexné prvky alebo oblečený reflexný bezpečnostný odev nielen mimo obce, ale aj v obci</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Ako zodpovedný rodič vybaví detské oblečenie a školské tašky reflexnými a fluorescenčnými bezpečnostnými prvkami</a:t>
            </a:r>
            <a:endParaRPr/>
          </a:p>
          <a:p>
            <a:pPr algn="just">
              <a:lnSpc>
                <a:spcPct val="100000"/>
              </a:lnSpc>
            </a:pPr>
            <a:endParaRPr/>
          </a:p>
        </p:txBody>
      </p:sp>
      <p:sp>
        <p:nvSpPr>
          <p:cNvPr id="5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58" name="Picture 3" descr=""/>
          <p:cNvPicPr/>
          <p:nvPr/>
        </p:nvPicPr>
        <p:blipFill>
          <a:blip r:embed="rId5"/>
          <a:stretch/>
        </p:blipFill>
        <p:spPr>
          <a:xfrm>
            <a:off x="322200" y="5380920"/>
            <a:ext cx="1442520" cy="1442520"/>
          </a:xfrm>
          <a:prstGeom prst="rect">
            <a:avLst/>
          </a:prstGeom>
          <a:ln>
            <a:noFill/>
          </a:ln>
        </p:spPr>
      </p:pic>
      <p:sp>
        <p:nvSpPr>
          <p:cNvPr id="5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chodec</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0" name="Picture 2" descr=""/>
          <p:cNvPicPr/>
          <p:nvPr/>
        </p:nvPicPr>
        <p:blipFill>
          <a:blip r:embed="rId1"/>
          <a:stretch/>
        </p:blipFill>
        <p:spPr>
          <a:xfrm>
            <a:off x="-12240" y="-354600"/>
            <a:ext cx="9616320" cy="7212240"/>
          </a:xfrm>
          <a:prstGeom prst="rect">
            <a:avLst/>
          </a:prstGeom>
          <a:ln>
            <a:noFill/>
          </a:ln>
        </p:spPr>
      </p:pic>
      <p:sp>
        <p:nvSpPr>
          <p:cNvPr id="61" name="TextShape 1"/>
          <p:cNvSpPr txBox="1"/>
          <p:nvPr/>
        </p:nvSpPr>
        <p:spPr>
          <a:xfrm>
            <a:off x="683640" y="116640"/>
            <a:ext cx="8352720" cy="143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cyklistov</a:t>
            </a:r>
            <a:endParaRPr/>
          </a:p>
        </p:txBody>
      </p:sp>
      <p:sp>
        <p:nvSpPr>
          <p:cNvPr id="62" name="TextShape 2"/>
          <p:cNvSpPr txBox="1"/>
          <p:nvPr/>
        </p:nvSpPr>
        <p:spPr>
          <a:xfrm>
            <a:off x="697680" y="1556640"/>
            <a:ext cx="8266320" cy="3960000"/>
          </a:xfrm>
          <a:prstGeom prst="rect">
            <a:avLst/>
          </a:prstGeom>
          <a:noFill/>
          <a:ln>
            <a:noFill/>
          </a:ln>
        </p:spPr>
        <p:txBody>
          <a:bodyPr/>
          <a:p>
            <a:pPr algn="ctr">
              <a:lnSpc>
                <a:spcPct val="150000"/>
              </a:lnSpc>
            </a:pPr>
            <a:r>
              <a:rPr lang="sk-SK" sz="3200" strike="noStrike">
                <a:solidFill>
                  <a:srgbClr val="006a52"/>
                </a:solidFill>
                <a:latin typeface="Calibri"/>
              </a:rPr>
              <a:t>Jazda bez reflexných prvkov</a:t>
            </a:r>
            <a:endParaRPr/>
          </a:p>
          <a:p>
            <a:pPr algn="ctr">
              <a:lnSpc>
                <a:spcPct val="150000"/>
              </a:lnSpc>
            </a:pPr>
            <a:r>
              <a:rPr lang="sk-SK" sz="3200" strike="noStrike">
                <a:solidFill>
                  <a:srgbClr val="006a52"/>
                </a:solidFill>
                <a:latin typeface="Calibri"/>
              </a:rPr>
              <a:t>Jazda bez svetiel, chýbajúce odrazky na bicykli</a:t>
            </a:r>
            <a:endParaRPr/>
          </a:p>
          <a:p>
            <a:pPr algn="ctr">
              <a:lnSpc>
                <a:spcPct val="150000"/>
              </a:lnSpc>
            </a:pPr>
            <a:r>
              <a:rPr lang="sk-SK" sz="3200" strike="noStrike">
                <a:solidFill>
                  <a:srgbClr val="006a52"/>
                </a:solidFill>
                <a:latin typeface="Calibri"/>
              </a:rPr>
              <a:t>Jazda na bicykli bez prilby </a:t>
            </a:r>
            <a:r>
              <a:rPr lang="sk-SK" sz="2600" strike="noStrike">
                <a:solidFill>
                  <a:srgbClr val="006a52"/>
                </a:solidFill>
                <a:latin typeface="Calibri"/>
              </a:rPr>
              <a:t>(dospelí len mimo obce)</a:t>
            </a:r>
            <a:endParaRPr/>
          </a:p>
          <a:p>
            <a:pPr algn="ctr">
              <a:lnSpc>
                <a:spcPct val="150000"/>
              </a:lnSpc>
            </a:pPr>
            <a:r>
              <a:rPr lang="sk-SK" sz="3200" strike="noStrike">
                <a:solidFill>
                  <a:srgbClr val="006a52"/>
                </a:solidFill>
                <a:latin typeface="Calibri"/>
              </a:rPr>
              <a:t>Jazda po nesprávnej strane vozovky</a:t>
            </a:r>
            <a:endParaRPr/>
          </a:p>
          <a:p>
            <a:pPr algn="ctr">
              <a:lnSpc>
                <a:spcPct val="150000"/>
              </a:lnSpc>
            </a:pPr>
            <a:r>
              <a:rPr lang="sk-SK" sz="3200" strike="noStrike">
                <a:solidFill>
                  <a:srgbClr val="006a52"/>
                </a:solidFill>
                <a:latin typeface="Calibri"/>
              </a:rPr>
              <a:t>Jazda pod vplyvom alkoholu</a:t>
            </a:r>
            <a:endParaRPr/>
          </a:p>
          <a:p>
            <a:pPr algn="ctr">
              <a:lnSpc>
                <a:spcPct val="150000"/>
              </a:lnSpc>
            </a:pPr>
            <a:endParaRPr/>
          </a:p>
        </p:txBody>
      </p:sp>
      <p:sp>
        <p:nvSpPr>
          <p:cNvPr id="6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4" name="Picture 3" descr=""/>
          <p:cNvPicPr/>
          <p:nvPr/>
        </p:nvPicPr>
        <p:blipFill>
          <a:blip r:embed="rId2"/>
          <a:stretch/>
        </p:blipFill>
        <p:spPr>
          <a:xfrm>
            <a:off x="322200" y="5380920"/>
            <a:ext cx="1442520" cy="14425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65" name="Picture 2" descr=""/>
          <p:cNvPicPr/>
          <p:nvPr/>
        </p:nvPicPr>
        <p:blipFill>
          <a:blip r:embed="rId1"/>
          <a:stretch/>
        </p:blipFill>
        <p:spPr>
          <a:xfrm>
            <a:off x="-3960" y="-354600"/>
            <a:ext cx="9616320" cy="7212240"/>
          </a:xfrm>
          <a:prstGeom prst="rect">
            <a:avLst/>
          </a:prstGeom>
          <a:ln>
            <a:noFill/>
          </a:ln>
        </p:spPr>
      </p:pic>
      <p:sp>
        <p:nvSpPr>
          <p:cNvPr id="66" name="TextShape 1"/>
          <p:cNvSpPr txBox="1"/>
          <p:nvPr/>
        </p:nvSpPr>
        <p:spPr>
          <a:xfrm>
            <a:off x="699840" y="1052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Sleduje dianie okolo seba a vždy sa presvedčí o bezpečnom prejazde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Viditeľne a včas dá znamenie rukou o zmene smeru jazdy</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Používa reflexné prvky a cyklistickú prilbu</a:t>
            </a:r>
            <a:endParaRPr/>
          </a:p>
          <a:p>
            <a:pPr algn="just">
              <a:lnSpc>
                <a:spcPct val="100000"/>
              </a:lnSpc>
            </a:pPr>
            <a:endParaRPr/>
          </a:p>
          <a:p>
            <a:pPr algn="just">
              <a:lnSpc>
                <a:spcPct val="100000"/>
              </a:lnSpc>
              <a:buBlip>
                <a:blip r:embed="rId6"/>
              </a:buBlip>
            </a:pPr>
            <a:r>
              <a:rPr lang="sk-SK" sz="2400" strike="noStrike">
                <a:solidFill>
                  <a:srgbClr val="006a52"/>
                </a:solidFill>
                <a:latin typeface="Calibri"/>
              </a:rPr>
              <a:t>V prípade zhoršeného počasia (poľadovica, sneh) zváži iné možnosti dopravy</a:t>
            </a:r>
            <a:endParaRPr/>
          </a:p>
          <a:p>
            <a:pPr algn="just">
              <a:lnSpc>
                <a:spcPct val="100000"/>
              </a:lnSpc>
            </a:pPr>
            <a:endParaRPr/>
          </a:p>
        </p:txBody>
      </p:sp>
      <p:sp>
        <p:nvSpPr>
          <p:cNvPr id="6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68" name="Picture 3" descr=""/>
          <p:cNvPicPr/>
          <p:nvPr/>
        </p:nvPicPr>
        <p:blipFill>
          <a:blip r:embed="rId7"/>
          <a:stretch/>
        </p:blipFill>
        <p:spPr>
          <a:xfrm>
            <a:off x="322200" y="5380920"/>
            <a:ext cx="1442520" cy="1442520"/>
          </a:xfrm>
          <a:prstGeom prst="rect">
            <a:avLst/>
          </a:prstGeom>
          <a:ln>
            <a:noFill/>
          </a:ln>
        </p:spPr>
      </p:pic>
      <p:sp>
        <p:nvSpPr>
          <p:cNvPr id="6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cyklista</a:t>
            </a:r>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0" name="Picture 2" descr=""/>
          <p:cNvPicPr/>
          <p:nvPr/>
        </p:nvPicPr>
        <p:blipFill>
          <a:blip r:embed="rId1"/>
          <a:stretch/>
        </p:blipFill>
        <p:spPr>
          <a:xfrm>
            <a:off x="-12240" y="-354600"/>
            <a:ext cx="9616320" cy="7212240"/>
          </a:xfrm>
          <a:prstGeom prst="rect">
            <a:avLst/>
          </a:prstGeom>
          <a:ln>
            <a:noFill/>
          </a:ln>
        </p:spPr>
      </p:pic>
      <p:sp>
        <p:nvSpPr>
          <p:cNvPr id="71" name="TextShape 1"/>
          <p:cNvSpPr txBox="1"/>
          <p:nvPr/>
        </p:nvSpPr>
        <p:spPr>
          <a:xfrm>
            <a:off x="683640" y="116640"/>
            <a:ext cx="8352720" cy="1079640"/>
          </a:xfrm>
          <a:prstGeom prst="rect">
            <a:avLst/>
          </a:prstGeom>
          <a:noFill/>
          <a:ln>
            <a:noFill/>
          </a:ln>
        </p:spPr>
        <p:txBody>
          <a:bodyPr anchor="ctr"/>
          <a:p>
            <a:pPr algn="ctr">
              <a:lnSpc>
                <a:spcPct val="100000"/>
              </a:lnSpc>
            </a:pPr>
            <a:r>
              <a:rPr b="1" lang="sk-SK" sz="3200" strike="noStrike">
                <a:solidFill>
                  <a:srgbClr val="000000"/>
                </a:solidFill>
                <a:latin typeface="Calibri"/>
              </a:rPr>
              <a:t>Najčastejšie chyby vodičov</a:t>
            </a:r>
            <a:endParaRPr/>
          </a:p>
        </p:txBody>
      </p:sp>
      <p:sp>
        <p:nvSpPr>
          <p:cNvPr id="72" name="TextShape 2"/>
          <p:cNvSpPr txBox="1"/>
          <p:nvPr/>
        </p:nvSpPr>
        <p:spPr>
          <a:xfrm>
            <a:off x="697680" y="1196640"/>
            <a:ext cx="8266320" cy="4392000"/>
          </a:xfrm>
          <a:prstGeom prst="rect">
            <a:avLst/>
          </a:prstGeom>
          <a:noFill/>
          <a:ln>
            <a:noFill/>
          </a:ln>
        </p:spPr>
        <p:txBody>
          <a:bodyPr/>
          <a:p>
            <a:pPr algn="ctr">
              <a:lnSpc>
                <a:spcPct val="150000"/>
              </a:lnSpc>
            </a:pPr>
            <a:r>
              <a:rPr lang="sk-SK" sz="3200" strike="noStrike">
                <a:solidFill>
                  <a:srgbClr val="006a52"/>
                </a:solidFill>
                <a:latin typeface="Calibri"/>
              </a:rPr>
              <a:t>Jazda pod vplyvom alkoholu</a:t>
            </a:r>
            <a:endParaRPr/>
          </a:p>
          <a:p>
            <a:pPr algn="ctr">
              <a:lnSpc>
                <a:spcPct val="150000"/>
              </a:lnSpc>
            </a:pPr>
            <a:r>
              <a:rPr lang="sk-SK" sz="3200" strike="noStrike">
                <a:solidFill>
                  <a:srgbClr val="006a52"/>
                </a:solidFill>
                <a:latin typeface="Calibri"/>
              </a:rPr>
              <a:t>Rýchla, bezohľadná a arogantná jazda</a:t>
            </a:r>
            <a:endParaRPr/>
          </a:p>
          <a:p>
            <a:pPr algn="ctr">
              <a:lnSpc>
                <a:spcPct val="150000"/>
              </a:lnSpc>
            </a:pPr>
            <a:r>
              <a:rPr lang="sk-SK" sz="3200" strike="noStrike">
                <a:solidFill>
                  <a:srgbClr val="006a52"/>
                </a:solidFill>
                <a:latin typeface="Calibri"/>
              </a:rPr>
              <a:t>Riskantné predbiehanie</a:t>
            </a:r>
            <a:endParaRPr/>
          </a:p>
          <a:p>
            <a:pPr algn="ctr">
              <a:lnSpc>
                <a:spcPct val="150000"/>
              </a:lnSpc>
            </a:pPr>
            <a:r>
              <a:rPr lang="sk-SK" sz="3200" strike="noStrike">
                <a:solidFill>
                  <a:srgbClr val="006a52"/>
                </a:solidFill>
                <a:latin typeface="Calibri"/>
              </a:rPr>
              <a:t>Preceňovanie svojich schopností</a:t>
            </a:r>
            <a:endParaRPr/>
          </a:p>
          <a:p>
            <a:pPr algn="ctr">
              <a:lnSpc>
                <a:spcPct val="150000"/>
              </a:lnSpc>
            </a:pPr>
            <a:r>
              <a:rPr lang="sk-SK" sz="3200" strike="noStrike">
                <a:solidFill>
                  <a:srgbClr val="006a52"/>
                </a:solidFill>
                <a:latin typeface="Calibri"/>
              </a:rPr>
              <a:t>Nepoužívanie bezpečnostných pásov</a:t>
            </a:r>
            <a:endParaRPr/>
          </a:p>
          <a:p>
            <a:pPr algn="ctr">
              <a:lnSpc>
                <a:spcPct val="150000"/>
              </a:lnSpc>
            </a:pPr>
            <a:r>
              <a:rPr lang="sk-SK" sz="3200" strike="noStrike">
                <a:solidFill>
                  <a:srgbClr val="006a52"/>
                </a:solidFill>
                <a:latin typeface="Calibri"/>
              </a:rPr>
              <a:t>Telefonovanie za volantom</a:t>
            </a:r>
            <a:endParaRPr/>
          </a:p>
          <a:p>
            <a:pPr algn="ctr">
              <a:lnSpc>
                <a:spcPct val="150000"/>
              </a:lnSpc>
            </a:pPr>
            <a:endParaRPr/>
          </a:p>
        </p:txBody>
      </p:sp>
      <p:sp>
        <p:nvSpPr>
          <p:cNvPr id="73" name="CustomShape 3"/>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4" name="Picture 3" descr=""/>
          <p:cNvPicPr/>
          <p:nvPr/>
        </p:nvPicPr>
        <p:blipFill>
          <a:blip r:embed="rId2"/>
          <a:stretch/>
        </p:blipFill>
        <p:spPr>
          <a:xfrm>
            <a:off x="322200" y="5380920"/>
            <a:ext cx="1442520" cy="1442520"/>
          </a:xfrm>
          <a:prstGeom prst="rect">
            <a:avLst/>
          </a:prstGeom>
          <a:ln>
            <a:noFill/>
          </a:ln>
        </p:spPr>
      </p:pic>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Picture 2" descr=""/>
          <p:cNvPicPr/>
          <p:nvPr/>
        </p:nvPicPr>
        <p:blipFill>
          <a:blip r:embed="rId1"/>
          <a:stretch/>
        </p:blipFill>
        <p:spPr>
          <a:xfrm>
            <a:off x="-3960" y="-354600"/>
            <a:ext cx="9616320" cy="7212240"/>
          </a:xfrm>
          <a:prstGeom prst="rect">
            <a:avLst/>
          </a:prstGeom>
          <a:ln>
            <a:noFill/>
          </a:ln>
        </p:spPr>
      </p:pic>
      <p:sp>
        <p:nvSpPr>
          <p:cNvPr id="76" name="TextShape 1"/>
          <p:cNvSpPr txBox="1"/>
          <p:nvPr/>
        </p:nvSpPr>
        <p:spPr>
          <a:xfrm>
            <a:off x="699840" y="1196640"/>
            <a:ext cx="8208720" cy="4608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Nepožíva alkoholické nápoje pred jazdou alebo počas jazdy</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Dodržiava maximálnu povolenú rýchlosť a prispôsobí jazdu stavu a povahe vozovky, zvlášť v jesennom a zimnom období</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Nepreceňuje svoje schopnosti, zvlášť ak mu chýba dostatočná prax</a:t>
            </a:r>
            <a:endParaRPr/>
          </a:p>
          <a:p>
            <a:pPr algn="just">
              <a:lnSpc>
                <a:spcPct val="100000"/>
              </a:lnSpc>
            </a:pPr>
            <a:endParaRPr/>
          </a:p>
          <a:p>
            <a:pPr algn="just">
              <a:lnSpc>
                <a:spcPct val="100000"/>
              </a:lnSpc>
              <a:buBlip>
                <a:blip r:embed="rId5"/>
              </a:buBlip>
            </a:pPr>
            <a:r>
              <a:rPr lang="sk-SK" sz="2400" strike="noStrike">
                <a:solidFill>
                  <a:srgbClr val="006a52"/>
                </a:solidFill>
                <a:latin typeface="Calibri"/>
              </a:rPr>
              <a:t>Neriskuje pri predchádzaní na nebezpečných a neprehľadných miestach</a:t>
            </a:r>
            <a:endParaRPr/>
          </a:p>
          <a:p>
            <a:pPr algn="just">
              <a:lnSpc>
                <a:spcPct val="100000"/>
              </a:lnSpc>
            </a:pPr>
            <a:endParaRPr/>
          </a:p>
        </p:txBody>
      </p:sp>
      <p:sp>
        <p:nvSpPr>
          <p:cNvPr id="77"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78" name="Picture 3" descr=""/>
          <p:cNvPicPr/>
          <p:nvPr/>
        </p:nvPicPr>
        <p:blipFill>
          <a:blip r:embed="rId6"/>
          <a:stretch/>
        </p:blipFill>
        <p:spPr>
          <a:xfrm>
            <a:off x="322200" y="5380920"/>
            <a:ext cx="1442520" cy="1442520"/>
          </a:xfrm>
          <a:prstGeom prst="rect">
            <a:avLst/>
          </a:prstGeom>
          <a:ln>
            <a:noFill/>
          </a:ln>
        </p:spPr>
      </p:pic>
      <p:sp>
        <p:nvSpPr>
          <p:cNvPr id="79"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0" name="Picture 2" descr=""/>
          <p:cNvPicPr/>
          <p:nvPr/>
        </p:nvPicPr>
        <p:blipFill>
          <a:blip r:embed="rId1"/>
          <a:stretch/>
        </p:blipFill>
        <p:spPr>
          <a:xfrm>
            <a:off x="-3960" y="-354600"/>
            <a:ext cx="9616320" cy="7212240"/>
          </a:xfrm>
          <a:prstGeom prst="rect">
            <a:avLst/>
          </a:prstGeom>
          <a:ln>
            <a:noFill/>
          </a:ln>
        </p:spPr>
      </p:pic>
      <p:sp>
        <p:nvSpPr>
          <p:cNvPr id="81" name="TextShape 1"/>
          <p:cNvSpPr txBox="1"/>
          <p:nvPr/>
        </p:nvSpPr>
        <p:spPr>
          <a:xfrm>
            <a:off x="699840" y="1484640"/>
            <a:ext cx="8192520" cy="3456000"/>
          </a:xfrm>
          <a:prstGeom prst="rect">
            <a:avLst/>
          </a:prstGeom>
          <a:noFill/>
          <a:ln>
            <a:noFill/>
          </a:ln>
        </p:spPr>
        <p:txBody>
          <a:bodyPr/>
          <a:p>
            <a:pPr algn="just">
              <a:lnSpc>
                <a:spcPct val="100000"/>
              </a:lnSpc>
              <a:buBlip>
                <a:blip r:embed="rId2"/>
              </a:buBlip>
            </a:pPr>
            <a:r>
              <a:rPr lang="sk-SK" sz="2400" strike="noStrike">
                <a:solidFill>
                  <a:srgbClr val="006a52"/>
                </a:solidFill>
                <a:latin typeface="Calibri"/>
              </a:rPr>
              <a:t>Dodržiava bezpečnú vzdialenosť medzi vozidlami, obzvlášť v jesennom a zimnom období, kedy je vozovka už zradná (napadané lístie, námraza, sneh na ceste)</a:t>
            </a:r>
            <a:endParaRPr/>
          </a:p>
          <a:p>
            <a:pPr algn="just">
              <a:lnSpc>
                <a:spcPct val="100000"/>
              </a:lnSpc>
            </a:pPr>
            <a:endParaRPr/>
          </a:p>
          <a:p>
            <a:pPr algn="just">
              <a:lnSpc>
                <a:spcPct val="100000"/>
              </a:lnSpc>
              <a:buBlip>
                <a:blip r:embed="rId3"/>
              </a:buBlip>
            </a:pPr>
            <a:r>
              <a:rPr lang="sk-SK" sz="2400" strike="noStrike">
                <a:solidFill>
                  <a:srgbClr val="006a52"/>
                </a:solidFill>
                <a:latin typeface="Calibri"/>
              </a:rPr>
              <a:t>Používa bezpečnostné pásy a za volantom netelefonuje</a:t>
            </a:r>
            <a:endParaRPr/>
          </a:p>
          <a:p>
            <a:pPr algn="just">
              <a:lnSpc>
                <a:spcPct val="100000"/>
              </a:lnSpc>
            </a:pPr>
            <a:endParaRPr/>
          </a:p>
          <a:p>
            <a:pPr algn="just">
              <a:lnSpc>
                <a:spcPct val="100000"/>
              </a:lnSpc>
              <a:buBlip>
                <a:blip r:embed="rId4"/>
              </a:buBlip>
            </a:pPr>
            <a:r>
              <a:rPr lang="sk-SK" sz="2400" strike="noStrike">
                <a:solidFill>
                  <a:srgbClr val="006a52"/>
                </a:solidFill>
                <a:latin typeface="Calibri"/>
              </a:rPr>
              <a:t>Predvída, hlavne keď sa ceste pohybujú chodci a cyklisti</a:t>
            </a:r>
            <a:endParaRPr/>
          </a:p>
        </p:txBody>
      </p:sp>
      <p:sp>
        <p:nvSpPr>
          <p:cNvPr id="82" name="CustomShape 2"/>
          <p:cNvSpPr/>
          <p:nvPr/>
        </p:nvSpPr>
        <p:spPr>
          <a:xfrm>
            <a:off x="-3960" y="5922360"/>
            <a:ext cx="9612360" cy="359640"/>
          </a:xfrm>
          <a:prstGeom prst="rect">
            <a:avLst/>
          </a:prstGeom>
          <a:gradFill>
            <a:gsLst>
              <a:gs pos="28000">
                <a:srgbClr val="006850"/>
              </a:gs>
              <a:gs pos="100000">
                <a:srgbClr val="006a52">
                  <a:alpha val="76000"/>
                </a:srgbClr>
              </a:gs>
            </a:gsLst>
            <a:lin ang="21594000"/>
          </a:gradFill>
          <a:ln>
            <a:noFill/>
          </a:ln>
        </p:spPr>
        <p:style>
          <a:lnRef idx="2">
            <a:schemeClr val="accent1">
              <a:shade val="50000"/>
            </a:schemeClr>
          </a:lnRef>
          <a:fillRef idx="1">
            <a:schemeClr val="accent1"/>
          </a:fillRef>
          <a:effectRef idx="0">
            <a:schemeClr val="accent1"/>
          </a:effectRef>
          <a:fontRef idx="minor"/>
        </p:style>
      </p:sp>
      <p:pic>
        <p:nvPicPr>
          <p:cNvPr id="83" name="Picture 3" descr=""/>
          <p:cNvPicPr/>
          <p:nvPr/>
        </p:nvPicPr>
        <p:blipFill>
          <a:blip r:embed="rId5"/>
          <a:stretch/>
        </p:blipFill>
        <p:spPr>
          <a:xfrm>
            <a:off x="322200" y="5380920"/>
            <a:ext cx="1442520" cy="1442520"/>
          </a:xfrm>
          <a:prstGeom prst="rect">
            <a:avLst/>
          </a:prstGeom>
          <a:ln>
            <a:noFill/>
          </a:ln>
        </p:spPr>
      </p:pic>
      <p:sp>
        <p:nvSpPr>
          <p:cNvPr id="84" name="TextShape 3"/>
          <p:cNvSpPr txBox="1"/>
          <p:nvPr/>
        </p:nvSpPr>
        <p:spPr>
          <a:xfrm>
            <a:off x="683640" y="116640"/>
            <a:ext cx="8280720" cy="1007640"/>
          </a:xfrm>
          <a:prstGeom prst="rect">
            <a:avLst/>
          </a:prstGeom>
          <a:noFill/>
          <a:ln>
            <a:noFill/>
          </a:ln>
        </p:spPr>
        <p:txBody>
          <a:bodyPr anchor="ctr"/>
          <a:p>
            <a:pPr>
              <a:lnSpc>
                <a:spcPct val="100000"/>
              </a:lnSpc>
            </a:pPr>
            <a:r>
              <a:rPr b="1" lang="sk-SK" sz="3200" strike="noStrike">
                <a:solidFill>
                  <a:srgbClr val="000000"/>
                </a:solidFill>
                <a:latin typeface="Calibri"/>
              </a:rPr>
              <a:t>Zodpovedný vodič</a:t>
            </a:r>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3</TotalTime>
  <Application>LibreOffice/4.4.5.2$Windows_x86 LibreOffice_project/a22f674fd25a3b6f45bdebf25400ed2adff0ff99</Application>
  <Paragraphs>66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2015-11-27T10:19:18Z</dcterms:created>
  <dc:creator>Martin Wäldl</dc:creator>
  <dc:language>sk-SK</dc:language>
  <cp:lastModifiedBy>Andrea Petrovicova</cp:lastModifiedBy>
  <dcterms:modified xsi:type="dcterms:W3CDTF">2016-09-23T12:10:38Z</dcterms:modified>
  <cp:revision>23</cp:revision>
  <dc:title>Prezentácia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Prezentácia na obrazovke (4:3)</vt:lpwstr>
  </property>
  <property fmtid="{D5CDD505-2E9C-101B-9397-08002B2CF9AE}" pid="9" name="ScaleCrop">
    <vt:bool>0</vt:bool>
  </property>
  <property fmtid="{D5CDD505-2E9C-101B-9397-08002B2CF9AE}" pid="10" name="ShareDoc">
    <vt:bool>0</vt:bool>
  </property>
  <property fmtid="{D5CDD505-2E9C-101B-9397-08002B2CF9AE}" pid="11" name="Slides">
    <vt:i4>13</vt:i4>
  </property>
</Properties>
</file>